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56" r:id="rId8"/>
    <p:sldId id="266" r:id="rId9"/>
    <p:sldId id="264" r:id="rId10"/>
    <p:sldId id="263" r:id="rId11"/>
    <p:sldId id="265"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9569A25-2301-4DB7-9BE5-81E0F6196F48}" type="datetimeFigureOut">
              <a:rPr lang="en-US"/>
              <a:pPr>
                <a:defRPr/>
              </a:pPr>
              <a:t>11/14/2013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8A92E08-2C41-4101-B9EC-7B8E19176AD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figure shows Marinelli Beaker designed  by M . Mansour in Radiation physics Laboratory</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6EDAB02-B9A2-43CA-AF58-6D87905B7DC9}" type="slidenum">
              <a:rPr lang="en-US"/>
              <a:pPr fontAlgn="base">
                <a:spcBef>
                  <a:spcPct val="0"/>
                </a:spcBef>
                <a:spcAft>
                  <a:spcPct val="0"/>
                </a:spcAft>
                <a:defRPr/>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figure shows NaI crystal coupled to a  photomultiplier tube  (PMT) with Marinelli Beaker</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EF2DC5-8904-45DC-B485-A784A17A44E7}" type="slidenum">
              <a:rPr lang="en-US"/>
              <a:pPr fontAlgn="base">
                <a:spcBef>
                  <a:spcPct val="0"/>
                </a:spcBef>
                <a:spcAft>
                  <a:spcPct val="0"/>
                </a:spcAft>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538A652-A4E9-4C1E-B5C4-50F304E57432}" type="datetimeFigureOut">
              <a:rPr lang="en-US"/>
              <a:pPr>
                <a:defRPr/>
              </a:pPr>
              <a:t>11/14/2013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82ED71-56F7-4FBF-8384-D7408FB9FC4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762677-F90D-4DCA-B286-BB0189C11CF2}" type="datetimeFigureOut">
              <a:rPr lang="en-US"/>
              <a:pPr>
                <a:defRPr/>
              </a:pPr>
              <a:t>11/14/2013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A3EA37-EE03-45C8-AA2B-04585D9B7B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557D810-75D2-45B9-883D-F2F015523C7D}" type="datetimeFigureOut">
              <a:rPr lang="en-US"/>
              <a:pPr>
                <a:defRPr/>
              </a:pPr>
              <a:t>11/14/2013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788B55-0EAC-4327-A056-BD17BC4C71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18009F-1D1D-4498-8B04-E4591E8CAA4C}" type="datetimeFigureOut">
              <a:rPr lang="en-US"/>
              <a:pPr>
                <a:defRPr/>
              </a:pPr>
              <a:t>11/14/2013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9E58FE-6883-4003-B917-CA4D40CEF9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E2E95DB-8900-4426-AAB2-CBFA703BDFCE}" type="datetimeFigureOut">
              <a:rPr lang="en-US"/>
              <a:pPr>
                <a:defRPr/>
              </a:pPr>
              <a:t>11/14/2013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D7B883-3088-422B-890C-C832442C07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6BD3244-029D-4A5C-B6F6-849002831CC5}" type="datetimeFigureOut">
              <a:rPr lang="en-US"/>
              <a:pPr>
                <a:defRPr/>
              </a:pPr>
              <a:t>11/14/2013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CA85D0F-4E01-4D9B-8F31-0EAF7C0505F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784AA1B-EC71-440F-8F7C-DBA545B241FA}" type="datetimeFigureOut">
              <a:rPr lang="en-US"/>
              <a:pPr>
                <a:defRPr/>
              </a:pPr>
              <a:t>11/14/2013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0391A24-0B37-46DC-BB92-3B27FE0C46E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7C5DEAF-85A3-4972-99B8-055954CF63E7}" type="datetimeFigureOut">
              <a:rPr lang="en-US"/>
              <a:pPr>
                <a:defRPr/>
              </a:pPr>
              <a:t>11/14/2013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32D0E6A-3D55-4A1E-A699-E2E766351D9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29D0E3-0697-45B9-89BF-507753F2726F}" type="datetimeFigureOut">
              <a:rPr lang="en-US"/>
              <a:pPr>
                <a:defRPr/>
              </a:pPr>
              <a:t>11/14/2013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3711F36-C795-4DF2-A857-6194839BBBC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898E92-9316-4159-85F1-B131A2276E42}" type="datetimeFigureOut">
              <a:rPr lang="en-US"/>
              <a:pPr>
                <a:defRPr/>
              </a:pPr>
              <a:t>11/14/2013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360222C-D890-4366-814D-28CE76D4D56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437B89-7639-4E38-B0E4-84A3CC1E53CC}" type="datetimeFigureOut">
              <a:rPr lang="en-US"/>
              <a:pPr>
                <a:defRPr/>
              </a:pPr>
              <a:t>11/14/2013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088B9C-C296-4301-B9D4-9FB720385E0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2CAD3ED-2245-4F89-8A66-274AFED73B77}" type="datetimeFigureOut">
              <a:rPr lang="en-US"/>
              <a:pPr>
                <a:defRPr/>
              </a:pPr>
              <a:t>11/14/2013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50596DF-EA64-49DF-BDC8-B4491282A4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04800"/>
            <a:ext cx="7772400" cy="4419600"/>
          </a:xfrm>
        </p:spPr>
        <p:txBody>
          <a:bodyPr>
            <a:noAutofit/>
          </a:bodyPr>
          <a:lstStyle/>
          <a:p>
            <a:pPr eaLnBrk="1" hangingPunct="1">
              <a:defRPr/>
            </a:pPr>
            <a:r>
              <a:rPr lang="en-US" sz="2800" smtClean="0">
                <a:effectLst>
                  <a:outerShdw blurRad="38100" dist="38100" dir="2700000" algn="tl">
                    <a:srgbClr val="C0C0C0"/>
                  </a:outerShdw>
                </a:effectLst>
                <a:latin typeface="Andalus"/>
                <a:ea typeface="Andalus"/>
                <a:cs typeface="Andalus"/>
              </a:rPr>
              <a:t/>
            </a:r>
            <a:br>
              <a:rPr lang="en-US" sz="2800" smtClean="0">
                <a:effectLst>
                  <a:outerShdw blurRad="38100" dist="38100" dir="2700000" algn="tl">
                    <a:srgbClr val="C0C0C0"/>
                  </a:outerShdw>
                </a:effectLst>
                <a:latin typeface="Andalus"/>
                <a:ea typeface="Andalus"/>
                <a:cs typeface="Andalus"/>
              </a:rPr>
            </a:br>
            <a:r>
              <a:rPr lang="en-US" sz="2800" smtClean="0">
                <a:effectLst>
                  <a:outerShdw blurRad="38100" dist="38100" dir="2700000" algn="tl">
                    <a:srgbClr val="C0C0C0"/>
                  </a:outerShdw>
                </a:effectLst>
                <a:latin typeface="Andalus"/>
                <a:ea typeface="Andalus"/>
                <a:cs typeface="Andalus"/>
              </a:rPr>
              <a:t>An-Najah National University</a:t>
            </a:r>
            <a:br>
              <a:rPr lang="en-US" sz="2800" smtClean="0">
                <a:effectLst>
                  <a:outerShdw blurRad="38100" dist="38100" dir="2700000" algn="tl">
                    <a:srgbClr val="C0C0C0"/>
                  </a:outerShdw>
                </a:effectLst>
                <a:latin typeface="Andalus"/>
                <a:ea typeface="Andalus"/>
                <a:cs typeface="Andalus"/>
              </a:rPr>
            </a:br>
            <a:r>
              <a:rPr lang="en-US" sz="2800" smtClean="0">
                <a:effectLst>
                  <a:outerShdw blurRad="38100" dist="38100" dir="2700000" algn="tl">
                    <a:srgbClr val="C0C0C0"/>
                  </a:outerShdw>
                </a:effectLst>
                <a:latin typeface="Andalus"/>
                <a:ea typeface="Andalus"/>
                <a:cs typeface="Andalus"/>
              </a:rPr>
              <a:t>Research Day in Theoretical and Applied Physics</a:t>
            </a:r>
            <a:r>
              <a:rPr lang="en-US" sz="2800" smtClean="0">
                <a:effectLst>
                  <a:outerShdw blurRad="38100" dist="38100" dir="2700000" algn="tl">
                    <a:srgbClr val="C0C0C0"/>
                  </a:outerShdw>
                </a:effectLst>
              </a:rPr>
              <a:t> </a:t>
            </a:r>
            <a:r>
              <a:rPr lang="en-US" sz="2800" smtClean="0">
                <a:effectLst>
                  <a:outerShdw blurRad="38100" dist="38100" dir="2700000" algn="tl">
                    <a:srgbClr val="C0C0C0"/>
                  </a:outerShdw>
                </a:effectLst>
                <a:latin typeface="Andalus"/>
                <a:ea typeface="Andalus"/>
                <a:cs typeface="Andalus"/>
              </a:rPr>
              <a:t/>
            </a:r>
            <a:br>
              <a:rPr lang="en-US" sz="2800" smtClean="0">
                <a:effectLst>
                  <a:outerShdw blurRad="38100" dist="38100" dir="2700000" algn="tl">
                    <a:srgbClr val="C0C0C0"/>
                  </a:outerShdw>
                </a:effectLst>
                <a:latin typeface="Andalus"/>
                <a:ea typeface="Andalus"/>
                <a:cs typeface="Andalus"/>
              </a:rPr>
            </a:br>
            <a:r>
              <a:rPr lang="en-US" sz="2800" smtClean="0">
                <a:effectLst>
                  <a:outerShdw blurRad="38100" dist="38100" dir="2700000" algn="tl">
                    <a:srgbClr val="C0C0C0"/>
                  </a:outerShdw>
                </a:effectLst>
                <a:latin typeface="Andalus"/>
                <a:ea typeface="Andalus"/>
                <a:cs typeface="Andalus"/>
              </a:rPr>
              <a:t> </a:t>
            </a:r>
            <a:br>
              <a:rPr lang="en-US" sz="2800" smtClean="0">
                <a:effectLst>
                  <a:outerShdw blurRad="38100" dist="38100" dir="2700000" algn="tl">
                    <a:srgbClr val="C0C0C0"/>
                  </a:outerShdw>
                </a:effectLst>
                <a:latin typeface="Andalus"/>
                <a:ea typeface="Andalus"/>
                <a:cs typeface="Andalus"/>
              </a:rPr>
            </a:br>
            <a:r>
              <a:rPr lang="en-US" sz="2800" smtClean="0">
                <a:effectLst>
                  <a:outerShdw blurRad="38100" dist="38100" dir="2700000" algn="tl">
                    <a:srgbClr val="C0C0C0"/>
                  </a:outerShdw>
                </a:effectLst>
                <a:latin typeface="Andalus"/>
                <a:ea typeface="Andalus"/>
                <a:cs typeface="Andalus"/>
              </a:rPr>
              <a:t/>
            </a:r>
            <a:br>
              <a:rPr lang="en-US" sz="2800" smtClean="0">
                <a:effectLst>
                  <a:outerShdw blurRad="38100" dist="38100" dir="2700000" algn="tl">
                    <a:srgbClr val="C0C0C0"/>
                  </a:outerShdw>
                </a:effectLst>
                <a:latin typeface="Andalus"/>
                <a:ea typeface="Andalus"/>
                <a:cs typeface="Andalus"/>
              </a:rPr>
            </a:br>
            <a:r>
              <a:rPr lang="en-US" sz="2800" smtClean="0">
                <a:effectLst>
                  <a:outerShdw blurRad="38100" dist="38100" dir="2700000" algn="tl">
                    <a:srgbClr val="C0C0C0"/>
                  </a:outerShdw>
                </a:effectLst>
                <a:latin typeface="Andalus"/>
                <a:ea typeface="Andalus"/>
                <a:cs typeface="Andalus"/>
              </a:rPr>
              <a:t/>
            </a:r>
            <a:br>
              <a:rPr lang="en-US" sz="2800" smtClean="0">
                <a:effectLst>
                  <a:outerShdw blurRad="38100" dist="38100" dir="2700000" algn="tl">
                    <a:srgbClr val="C0C0C0"/>
                  </a:outerShdw>
                </a:effectLst>
                <a:latin typeface="Andalus"/>
                <a:ea typeface="Andalus"/>
                <a:cs typeface="Andalus"/>
              </a:rPr>
            </a:br>
            <a:r>
              <a:rPr lang="en-US" sz="2800" u="sng" smtClean="0">
                <a:solidFill>
                  <a:srgbClr val="FF0000"/>
                </a:solidFill>
                <a:effectLst>
                  <a:outerShdw blurRad="38100" dist="38100" dir="2700000" algn="tl">
                    <a:srgbClr val="C0C0C0"/>
                  </a:outerShdw>
                </a:effectLst>
                <a:latin typeface="Andalus"/>
                <a:ea typeface="Andalus"/>
                <a:cs typeface="Andalus"/>
              </a:rPr>
              <a:t>"Measurement of Natural Radioactivity in Some Granite Samples : Prelimenary Results "</a:t>
            </a:r>
            <a:r>
              <a:rPr lang="en-US" sz="2800" smtClean="0">
                <a:effectLst>
                  <a:outerShdw blurRad="38100" dist="38100" dir="2700000" algn="tl">
                    <a:srgbClr val="C0C0C0"/>
                  </a:outerShdw>
                </a:effectLst>
                <a:latin typeface="Andalus"/>
                <a:ea typeface="Andalus"/>
                <a:cs typeface="Andalus"/>
              </a:rPr>
              <a:t/>
            </a:r>
            <a:br>
              <a:rPr lang="en-US" sz="2800" smtClean="0">
                <a:effectLst>
                  <a:outerShdw blurRad="38100" dist="38100" dir="2700000" algn="tl">
                    <a:srgbClr val="C0C0C0"/>
                  </a:outerShdw>
                </a:effectLst>
                <a:latin typeface="Andalus"/>
                <a:ea typeface="Andalus"/>
                <a:cs typeface="Andalus"/>
              </a:rPr>
            </a:br>
            <a:r>
              <a:rPr lang="en-US" sz="2800" smtClean="0">
                <a:effectLst>
                  <a:outerShdw blurRad="38100" dist="38100" dir="2700000" algn="tl">
                    <a:srgbClr val="C0C0C0"/>
                  </a:outerShdw>
                </a:effectLst>
                <a:latin typeface="Andalus"/>
                <a:ea typeface="Andalus"/>
                <a:cs typeface="Andalus"/>
              </a:rPr>
              <a:t> </a:t>
            </a:r>
            <a:br>
              <a:rPr lang="en-US" sz="2800" smtClean="0">
                <a:effectLst>
                  <a:outerShdw blurRad="38100" dist="38100" dir="2700000" algn="tl">
                    <a:srgbClr val="C0C0C0"/>
                  </a:outerShdw>
                </a:effectLst>
                <a:latin typeface="Andalus"/>
                <a:ea typeface="Andalus"/>
                <a:cs typeface="Andalus"/>
              </a:rPr>
            </a:br>
            <a:endParaRPr lang="en-US" sz="2800" smtClean="0">
              <a:effectLst>
                <a:outerShdw blurRad="38100" dist="38100" dir="2700000" algn="tl">
                  <a:srgbClr val="C0C0C0"/>
                </a:outerShdw>
              </a:effectLst>
              <a:latin typeface="Andalus"/>
              <a:ea typeface="Andalus"/>
              <a:cs typeface="Andalus"/>
            </a:endParaRPr>
          </a:p>
        </p:txBody>
      </p:sp>
      <p:sp>
        <p:nvSpPr>
          <p:cNvPr id="14338" name="Subtitle 2"/>
          <p:cNvSpPr>
            <a:spLocks noGrp="1"/>
          </p:cNvSpPr>
          <p:nvPr>
            <p:ph type="subTitle" idx="1"/>
          </p:nvPr>
        </p:nvSpPr>
        <p:spPr>
          <a:xfrm>
            <a:off x="1752600" y="4419600"/>
            <a:ext cx="6400800" cy="1524000"/>
          </a:xfrm>
        </p:spPr>
        <p:txBody>
          <a:bodyPr/>
          <a:lstStyle/>
          <a:p>
            <a:pPr marL="26988" eaLnBrk="1" hangingPunct="1">
              <a:lnSpc>
                <a:spcPct val="90000"/>
              </a:lnSpc>
            </a:pPr>
            <a:r>
              <a:rPr lang="en-US" sz="2400" smtClean="0">
                <a:solidFill>
                  <a:schemeClr val="tx1"/>
                </a:solidFill>
                <a:latin typeface="Andalus"/>
                <a:ea typeface="Andalus"/>
                <a:cs typeface="Andalus"/>
              </a:rPr>
              <a:t>M. Mansour,M. Elhasan, G.Saffarini </a:t>
            </a:r>
          </a:p>
          <a:p>
            <a:pPr marL="26988" eaLnBrk="1" hangingPunct="1">
              <a:lnSpc>
                <a:spcPct val="90000"/>
              </a:lnSpc>
            </a:pPr>
            <a:r>
              <a:rPr lang="en-US" sz="2400" smtClean="0">
                <a:solidFill>
                  <a:schemeClr val="tx1"/>
                </a:solidFill>
                <a:latin typeface="Andalus"/>
                <a:ea typeface="Andalus"/>
                <a:cs typeface="Andalus"/>
              </a:rPr>
              <a:t>Radiation Physics Laboratory, An-Najah National University</a:t>
            </a:r>
          </a:p>
          <a:p>
            <a:pPr marL="26988" eaLnBrk="1" hangingPunct="1">
              <a:lnSpc>
                <a:spcPct val="90000"/>
              </a:lnSpc>
              <a:spcBef>
                <a:spcPct val="0"/>
              </a:spcBef>
            </a:pPr>
            <a:r>
              <a:rPr lang="en-US" sz="2400" smtClean="0">
                <a:solidFill>
                  <a:srgbClr val="FF0000"/>
                </a:solidFill>
                <a:latin typeface="Andalus"/>
                <a:ea typeface="Times New Roman" pitchFamily="18" charset="0"/>
                <a:cs typeface="Andalus"/>
              </a:rPr>
              <a:t>November, 23 - 2013</a:t>
            </a:r>
            <a:endParaRPr lang="en-US" sz="1400" smtClean="0">
              <a:solidFill>
                <a:srgbClr val="FF0000"/>
              </a:solidFill>
              <a:latin typeface="Andalus"/>
              <a:ea typeface="Times New Roman" pitchFamily="18" charset="0"/>
              <a:cs typeface="Andalus"/>
            </a:endParaRPr>
          </a:p>
          <a:p>
            <a:pPr marL="26988" eaLnBrk="1" hangingPunct="1">
              <a:lnSpc>
                <a:spcPct val="90000"/>
              </a:lnSpc>
            </a:pPr>
            <a:endParaRPr lang="en-US" sz="2400" smtClean="0">
              <a:solidFill>
                <a:schemeClr val="tx1"/>
              </a:solidFill>
              <a:latin typeface="Andalus"/>
              <a:ea typeface="Andalus"/>
              <a:cs typeface="Andalus"/>
            </a:endParaRPr>
          </a:p>
          <a:p>
            <a:pPr marL="26988" eaLnBrk="1" hangingPunct="1">
              <a:lnSpc>
                <a:spcPct val="90000"/>
              </a:lnSpc>
            </a:pPr>
            <a:endParaRPr lang="en-US" sz="2400" smtClean="0">
              <a:solidFill>
                <a:schemeClr val="tx1"/>
              </a:solidFill>
              <a:latin typeface="Andalus"/>
              <a:ea typeface="Andalus"/>
              <a:cs typeface="Andalus"/>
            </a:endParaRPr>
          </a:p>
        </p:txBody>
      </p:sp>
      <p:pic>
        <p:nvPicPr>
          <p:cNvPr id="14339" name="Picture 2" descr="usp1-ps-blla3a-eda7ea9cec"/>
          <p:cNvPicPr>
            <a:picLocks noChangeAspect="1" noChangeArrowheads="1"/>
          </p:cNvPicPr>
          <p:nvPr/>
        </p:nvPicPr>
        <p:blipFill>
          <a:blip r:embed="rId2"/>
          <a:srcRect/>
          <a:stretch>
            <a:fillRect/>
          </a:stretch>
        </p:blipFill>
        <p:spPr bwMode="auto">
          <a:xfrm>
            <a:off x="4114800" y="1828800"/>
            <a:ext cx="1143000" cy="1131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p:cNvPicPr>
            <a:picLocks noChangeAspect="1" noChangeArrowheads="1"/>
          </p:cNvPicPr>
          <p:nvPr/>
        </p:nvPicPr>
        <p:blipFill>
          <a:blip r:embed="rId2"/>
          <a:srcRect/>
          <a:stretch>
            <a:fillRect/>
          </a:stretch>
        </p:blipFill>
        <p:spPr bwMode="auto">
          <a:xfrm>
            <a:off x="762000" y="573088"/>
            <a:ext cx="7543800" cy="639921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457200" y="274638"/>
            <a:ext cx="8229600" cy="6354762"/>
          </a:xfrm>
        </p:spPr>
        <p:txBody>
          <a:bodyPr/>
          <a:lstStyle/>
          <a:p>
            <a:pPr eaLnBrk="1" hangingPunct="1"/>
            <a:r>
              <a:rPr lang="en-US" sz="3200" smtClean="0"/>
              <a:t>Results and discussion</a:t>
            </a:r>
            <a:br>
              <a:rPr lang="en-US" sz="3200" smtClean="0"/>
            </a:br>
            <a:r>
              <a:rPr lang="en-US" sz="3200" smtClean="0"/>
              <a:t>The average concentration of U</a:t>
            </a:r>
            <a:r>
              <a:rPr lang="en-US" sz="3200" baseline="30000" smtClean="0"/>
              <a:t>238</a:t>
            </a:r>
            <a:r>
              <a:rPr lang="en-US" sz="3200" smtClean="0"/>
              <a:t> are found to be 62.7 and 39.9 Bqkg</a:t>
            </a:r>
            <a:r>
              <a:rPr lang="en-US" sz="3200" baseline="30000" smtClean="0"/>
              <a:t>-1</a:t>
            </a:r>
            <a:r>
              <a:rPr lang="en-US" sz="3200" smtClean="0"/>
              <a:t>  for brasilian and californian granite samples, respectively, and those corresponding to Th</a:t>
            </a:r>
            <a:r>
              <a:rPr lang="en-US" sz="3200" baseline="30000" smtClean="0"/>
              <a:t>232 </a:t>
            </a:r>
            <a:r>
              <a:rPr lang="en-US" sz="3200" smtClean="0"/>
              <a:t>are respectively,150.8 and 242.8  Bqkg</a:t>
            </a:r>
            <a:r>
              <a:rPr lang="en-US" sz="3200" baseline="30000" smtClean="0"/>
              <a:t>-1</a:t>
            </a:r>
            <a:r>
              <a:rPr lang="en-US" sz="3200" smtClean="0"/>
              <a:t> . The reported average concentration U</a:t>
            </a:r>
            <a:r>
              <a:rPr lang="en-US" sz="3200" baseline="30000" smtClean="0"/>
              <a:t>238 </a:t>
            </a:r>
            <a:r>
              <a:rPr lang="en-US" sz="3200" smtClean="0"/>
              <a:t>of granite for three samples from Brasil range from (9- 32 ) Bqkg</a:t>
            </a:r>
            <a:r>
              <a:rPr lang="en-US" sz="3200" baseline="30000" smtClean="0"/>
              <a:t>-1 </a:t>
            </a:r>
            <a:r>
              <a:rPr lang="en-US" sz="3200" smtClean="0"/>
              <a:t>(Pavlidou et.al. 2006</a:t>
            </a:r>
            <a:r>
              <a:rPr lang="en-US" sz="3200" baseline="30000" smtClean="0"/>
              <a:t> </a:t>
            </a:r>
            <a:r>
              <a:rPr lang="en-US" sz="3200" smtClean="0"/>
              <a:t>).</a:t>
            </a:r>
            <a:r>
              <a:rPr lang="en-US" sz="3200" baseline="30000" smtClean="0"/>
              <a:t> </a:t>
            </a:r>
            <a:r>
              <a:rPr lang="en-US" sz="3200" smtClean="0"/>
              <a:t>Results from studied samples in this work are slightly higher.</a:t>
            </a:r>
            <a:endParaRPr lang="ar-SA" sz="32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228600" y="274638"/>
            <a:ext cx="8458200" cy="1143000"/>
          </a:xfrm>
        </p:spPr>
        <p:txBody>
          <a:bodyPr/>
          <a:lstStyle/>
          <a:p>
            <a:pPr eaLnBrk="1" hangingPunct="1"/>
            <a:r>
              <a:rPr lang="en-US" sz="2800" smtClean="0"/>
              <a:t>Measured Th</a:t>
            </a:r>
            <a:r>
              <a:rPr lang="en-US" sz="2800" baseline="30000" smtClean="0"/>
              <a:t>232</a:t>
            </a:r>
            <a:r>
              <a:rPr lang="en-US" sz="2800" smtClean="0"/>
              <a:t> concentrations are, respectively, 150.8 and 242.8 Bqkg</a:t>
            </a:r>
            <a:r>
              <a:rPr lang="en-US" sz="2800" baseline="30000" smtClean="0"/>
              <a:t>-1</a:t>
            </a:r>
            <a:r>
              <a:rPr lang="en-US" sz="2800" smtClean="0"/>
              <a:t> ,for Brasil and U.S.A granite samples.</a:t>
            </a:r>
            <a:r>
              <a:rPr lang="en-US" sz="4000" smtClean="0"/>
              <a:t> </a:t>
            </a:r>
          </a:p>
        </p:txBody>
      </p:sp>
      <p:sp>
        <p:nvSpPr>
          <p:cNvPr id="27650" name="Content Placeholder 2"/>
          <p:cNvSpPr>
            <a:spLocks noGrp="1"/>
          </p:cNvSpPr>
          <p:nvPr>
            <p:ph idx="1"/>
          </p:nvPr>
        </p:nvSpPr>
        <p:spPr>
          <a:xfrm>
            <a:off x="609600" y="1600200"/>
            <a:ext cx="8229600" cy="4525963"/>
          </a:xfrm>
        </p:spPr>
        <p:txBody>
          <a:bodyPr/>
          <a:lstStyle/>
          <a:p>
            <a:pPr eaLnBrk="1" hangingPunct="1"/>
            <a:r>
              <a:rPr lang="en-US" sz="2800" smtClean="0"/>
              <a:t>Reported results for Th</a:t>
            </a:r>
            <a:r>
              <a:rPr lang="en-US" sz="2800" baseline="30000" smtClean="0"/>
              <a:t>232 </a:t>
            </a:r>
            <a:r>
              <a:rPr lang="en-US" sz="2800" smtClean="0"/>
              <a:t>range from2 to 46 Bqkg</a:t>
            </a:r>
            <a:r>
              <a:rPr lang="en-US" sz="2800" baseline="30000" smtClean="0"/>
              <a:t>-1 </a:t>
            </a:r>
            <a:r>
              <a:rPr lang="en-US" sz="2800" smtClean="0"/>
              <a:t>) ( S. Pavlidou et. al. 2006).</a:t>
            </a:r>
          </a:p>
          <a:p>
            <a:pPr eaLnBrk="1" hangingPunct="1"/>
            <a:r>
              <a:rPr lang="en-US" sz="2800" smtClean="0"/>
              <a:t>Results of the average concentration of Th</a:t>
            </a:r>
            <a:r>
              <a:rPr lang="en-US" sz="2800" baseline="30000" smtClean="0"/>
              <a:t>232 </a:t>
            </a:r>
            <a:r>
              <a:rPr lang="en-US" sz="2800" smtClean="0"/>
              <a:t>for 137 granite samples from different countries range from 4 to 253 Bqkg</a:t>
            </a:r>
            <a:r>
              <a:rPr lang="en-US" sz="2800" baseline="30000" smtClean="0"/>
              <a:t>-1 </a:t>
            </a:r>
            <a:r>
              <a:rPr lang="en-US" sz="2800" smtClean="0"/>
              <a:t> (S.Pavlidou et. al. 2006) .</a:t>
            </a:r>
          </a:p>
          <a:p>
            <a:pPr eaLnBrk="1" hangingPunct="1"/>
            <a:r>
              <a:rPr lang="en-US" sz="2800" smtClean="0"/>
              <a:t>Results of the activities of U</a:t>
            </a:r>
            <a:r>
              <a:rPr lang="en-US" sz="2800" baseline="30000" smtClean="0"/>
              <a:t>238 ,</a:t>
            </a:r>
            <a:r>
              <a:rPr lang="en-US" sz="2800" smtClean="0"/>
              <a:t>Th</a:t>
            </a:r>
            <a:r>
              <a:rPr lang="en-US" sz="2800" baseline="30000" smtClean="0"/>
              <a:t>232 </a:t>
            </a:r>
            <a:r>
              <a:rPr lang="en-US" sz="2800" smtClean="0"/>
              <a:t>in the two investigated samples are higher than the average level of these radio nuclides in regular soil 35 Bqkg</a:t>
            </a:r>
            <a:r>
              <a:rPr lang="en-US" sz="2800" baseline="30000" smtClean="0"/>
              <a:t>-1  ,</a:t>
            </a:r>
            <a:r>
              <a:rPr lang="en-US" sz="2800" smtClean="0"/>
              <a:t> 30 Bqkg</a:t>
            </a:r>
            <a:r>
              <a:rPr lang="en-US" sz="2800" baseline="30000" smtClean="0"/>
              <a:t>-1 ,</a:t>
            </a:r>
            <a:r>
              <a:rPr lang="en-US" sz="2800" smtClean="0"/>
              <a:t>respectively.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7497763" cy="1143000"/>
          </a:xfrm>
        </p:spPr>
        <p:txBody>
          <a:bodyPr rtlCol="0">
            <a:normAutofit/>
          </a:bodyPr>
          <a:lstStyle/>
          <a:p>
            <a:pPr eaLnBrk="1" fontAlgn="auto" hangingPunct="1">
              <a:spcAft>
                <a:spcPts val="0"/>
              </a:spcAft>
              <a:defRPr/>
            </a:pPr>
            <a:r>
              <a:rPr lang="en-US" sz="5400" u="sng" dirty="0" smtClean="0">
                <a:solidFill>
                  <a:schemeClr val="tx2">
                    <a:satMod val="130000"/>
                  </a:schemeClr>
                </a:solidFill>
                <a:latin typeface="Cambria" pitchFamily="18" charset="0"/>
                <a:cs typeface="AngsanaUPC" pitchFamily="18" charset="-34"/>
              </a:rPr>
              <a:t>Presentation Outline:</a:t>
            </a:r>
            <a:endParaRPr lang="en-US" sz="5400" u="sng" dirty="0">
              <a:solidFill>
                <a:schemeClr val="tx2">
                  <a:satMod val="130000"/>
                </a:schemeClr>
              </a:solidFill>
              <a:latin typeface="Cambria" pitchFamily="18" charset="0"/>
              <a:cs typeface="AngsanaUPC" pitchFamily="18" charset="-34"/>
            </a:endParaRPr>
          </a:p>
        </p:txBody>
      </p:sp>
      <p:sp>
        <p:nvSpPr>
          <p:cNvPr id="15362" name="Content Placeholder 2"/>
          <p:cNvSpPr>
            <a:spLocks noGrp="1"/>
          </p:cNvSpPr>
          <p:nvPr>
            <p:ph idx="1"/>
          </p:nvPr>
        </p:nvSpPr>
        <p:spPr>
          <a:xfrm>
            <a:off x="1447800" y="2057400"/>
            <a:ext cx="7497763" cy="3733800"/>
          </a:xfrm>
        </p:spPr>
        <p:txBody>
          <a:bodyPr/>
          <a:lstStyle/>
          <a:p>
            <a:pPr marL="595313" indent="-514350" eaLnBrk="1" hangingPunct="1">
              <a:buFont typeface="Gill Sans MT" pitchFamily="34" charset="0"/>
              <a:buAutoNum type="arabicPeriod"/>
            </a:pPr>
            <a:r>
              <a:rPr lang="en-US" sz="4000" smtClean="0">
                <a:latin typeface="Cambria" pitchFamily="18" charset="0"/>
                <a:ea typeface="AngsanaUPC"/>
                <a:cs typeface="AngsanaUPC"/>
              </a:rPr>
              <a:t>Introduction</a:t>
            </a:r>
          </a:p>
          <a:p>
            <a:pPr marL="595313" indent="-514350" eaLnBrk="1" hangingPunct="1">
              <a:buFont typeface="Gill Sans MT" pitchFamily="34" charset="0"/>
              <a:buAutoNum type="arabicPeriod"/>
            </a:pPr>
            <a:r>
              <a:rPr lang="en-US" sz="4000" smtClean="0">
                <a:latin typeface="Cambria" pitchFamily="18" charset="0"/>
                <a:ea typeface="AngsanaUPC"/>
                <a:cs typeface="AngsanaUPC"/>
              </a:rPr>
              <a:t>Objectives of the study</a:t>
            </a:r>
          </a:p>
          <a:p>
            <a:pPr marL="595313" indent="-514350" eaLnBrk="1" hangingPunct="1">
              <a:buFont typeface="Gill Sans MT" pitchFamily="34" charset="0"/>
              <a:buAutoNum type="arabicPeriod"/>
            </a:pPr>
            <a:r>
              <a:rPr lang="en-US" sz="4000" smtClean="0">
                <a:latin typeface="Cambria" pitchFamily="18" charset="0"/>
                <a:ea typeface="AngsanaUPC"/>
                <a:cs typeface="AngsanaUPC"/>
              </a:rPr>
              <a:t>Experimental work</a:t>
            </a:r>
          </a:p>
          <a:p>
            <a:pPr marL="595313" indent="-514350" eaLnBrk="1" hangingPunct="1">
              <a:buFont typeface="Gill Sans MT" pitchFamily="34" charset="0"/>
              <a:buAutoNum type="arabicPeriod"/>
            </a:pPr>
            <a:r>
              <a:rPr lang="en-US" sz="4000" smtClean="0">
                <a:latin typeface="Cambria" pitchFamily="18" charset="0"/>
                <a:ea typeface="AngsanaUPC"/>
                <a:cs typeface="AngsanaUPC"/>
              </a:rPr>
              <a:t>Results and discussion</a:t>
            </a:r>
          </a:p>
          <a:p>
            <a:pPr marL="595313" indent="-514350" eaLnBrk="1" hangingPunct="1">
              <a:buFont typeface="Gill Sans MT" pitchFamily="34" charset="0"/>
              <a:buAutoNum type="arabicPeriod"/>
            </a:pPr>
            <a:endParaRPr lang="en-US" sz="4000" smtClean="0">
              <a:latin typeface="AngsanaUPC"/>
              <a:ea typeface="AngsanaUPC"/>
              <a:cs typeface="AngsanaUPC"/>
            </a:endParaRPr>
          </a:p>
          <a:p>
            <a:pPr marL="595313" indent="-514350" eaLnBrk="1" hangingPunct="1">
              <a:buFont typeface="Gill Sans MT" pitchFamily="34" charset="0"/>
              <a:buAutoNum type="arabicPeriod"/>
            </a:pPr>
            <a:endParaRPr lang="en-US" sz="4000" smtClean="0">
              <a:latin typeface="AngsanaUPC"/>
              <a:ea typeface="AngsanaUPC"/>
              <a:cs typeface="AngsanaUPC"/>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1981200"/>
            <a:ext cx="4495800" cy="2590800"/>
          </a:xfrm>
        </p:spPr>
        <p:txBody>
          <a:bodyPr rtlCol="0">
            <a:noAutofit/>
          </a:bodyPr>
          <a:lstStyle/>
          <a:p>
            <a:pPr eaLnBrk="1" fontAlgn="auto" hangingPunct="1">
              <a:spcAft>
                <a:spcPts val="0"/>
              </a:spcAft>
              <a:defRPr/>
            </a:pPr>
            <a:r>
              <a:rPr lang="en-US" sz="5400" b="1" u="sng" dirty="0" smtClean="0">
                <a:solidFill>
                  <a:schemeClr val="accent3">
                    <a:lumMod val="50000"/>
                  </a:schemeClr>
                </a:solidFill>
                <a:latin typeface="Andalus" pitchFamily="18" charset="-78"/>
                <a:cs typeface="Andalus" pitchFamily="18" charset="-78"/>
              </a:rPr>
              <a:t>Introduction</a:t>
            </a:r>
            <a:r>
              <a:rPr lang="en-US" sz="4800" b="1" u="sng" dirty="0" smtClean="0">
                <a:solidFill>
                  <a:srgbClr val="CC2700"/>
                </a:solidFill>
                <a:latin typeface="Andalus" pitchFamily="18" charset="-78"/>
                <a:cs typeface="Andalus" pitchFamily="18" charset="-78"/>
              </a:rPr>
              <a:t/>
            </a:r>
            <a:br>
              <a:rPr lang="en-US" sz="4800" b="1" u="sng" dirty="0" smtClean="0">
                <a:solidFill>
                  <a:srgbClr val="CC2700"/>
                </a:solidFill>
                <a:latin typeface="Andalus" pitchFamily="18" charset="-78"/>
                <a:cs typeface="Andalus" pitchFamily="18" charset="-78"/>
              </a:rPr>
            </a:br>
            <a:endParaRPr lang="en-US" sz="4800" b="1" u="sng" dirty="0">
              <a:solidFill>
                <a:schemeClr val="tx2">
                  <a:satMod val="130000"/>
                </a:schemeClr>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609600" y="457200"/>
            <a:ext cx="7772400" cy="1470025"/>
          </a:xfrm>
        </p:spPr>
        <p:txBody>
          <a:bodyPr/>
          <a:lstStyle/>
          <a:p>
            <a:pPr eaLnBrk="1" hangingPunct="1"/>
            <a:r>
              <a:rPr lang="en-US" sz="2800" smtClean="0">
                <a:ea typeface="Andalus"/>
                <a:cs typeface="Andalus"/>
              </a:rPr>
              <a:t>Granite is a popular building material.</a:t>
            </a:r>
          </a:p>
        </p:txBody>
      </p:sp>
      <p:sp>
        <p:nvSpPr>
          <p:cNvPr id="17410" name="Subtitle 2"/>
          <p:cNvSpPr>
            <a:spLocks noGrp="1"/>
          </p:cNvSpPr>
          <p:nvPr>
            <p:ph type="subTitle" idx="1"/>
          </p:nvPr>
        </p:nvSpPr>
        <p:spPr>
          <a:xfrm>
            <a:off x="1371600" y="2133600"/>
            <a:ext cx="6400800" cy="2514600"/>
          </a:xfrm>
        </p:spPr>
        <p:txBody>
          <a:bodyPr/>
          <a:lstStyle/>
          <a:p>
            <a:pPr algn="l" eaLnBrk="1" hangingPunct="1"/>
            <a:r>
              <a:rPr lang="en-US" sz="2800" smtClean="0">
                <a:solidFill>
                  <a:schemeClr val="tx1"/>
                </a:solidFill>
                <a:ea typeface="Andalus"/>
                <a:cs typeface="Andalus"/>
              </a:rPr>
              <a:t>Radiation exposures of the population can be increased appreciably by the use of building  materials containing above –normal levels of natural radio nuclides Human beings are exposed also naturally from sources outside their bodies, mainly cosmic rays and gamma rays emitters in soil , building materials , water , food and air.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objectives</a:t>
            </a:r>
          </a:p>
        </p:txBody>
      </p:sp>
      <p:sp>
        <p:nvSpPr>
          <p:cNvPr id="3" name="Content Placeholder 2"/>
          <p:cNvSpPr>
            <a:spLocks noGrp="1"/>
          </p:cNvSpPr>
          <p:nvPr>
            <p:ph idx="1"/>
          </p:nvPr>
        </p:nvSpPr>
        <p:spPr/>
        <p:txBody>
          <a:bodyPr>
            <a:normAutofit/>
          </a:bodyPr>
          <a:lstStyle/>
          <a:p>
            <a:pPr eaLnBrk="1" hangingPunct="1"/>
            <a:r>
              <a:rPr lang="en-US" sz="2800" smtClean="0">
                <a:effectLst>
                  <a:outerShdw blurRad="38100" dist="38100" dir="2700000" algn="tl">
                    <a:srgbClr val="C0C0C0"/>
                  </a:outerShdw>
                </a:effectLst>
              </a:rPr>
              <a:t>The objectives of this presentation,  therefore,  are to measure the natural radioactivity levels  in two samples of granite, one sample is Brasilian granite  the other is U.S.A Granite ( from california) using  </a:t>
            </a:r>
            <a:r>
              <a:rPr lang="en-US" sz="2800" smtClean="0">
                <a:effectLst>
                  <a:outerShdw blurRad="38100" dist="38100" dir="2700000" algn="tl">
                    <a:srgbClr val="C0C0C0"/>
                  </a:outerShdw>
                </a:effectLst>
                <a:latin typeface="Arial Unicode MS"/>
                <a:ea typeface="Arial Unicode MS"/>
                <a:cs typeface="Arial Unicode MS"/>
              </a:rPr>
              <a:t>ɣ-</a:t>
            </a:r>
            <a:r>
              <a:rPr lang="en-US" sz="2800" smtClean="0">
                <a:effectLst>
                  <a:outerShdw blurRad="38100" dist="38100" dir="2700000" algn="tl">
                    <a:srgbClr val="C0C0C0"/>
                  </a:outerShdw>
                </a:effectLst>
              </a:rPr>
              <a:t> Ray Spectrometry. Sodium iodide (Na I ( TI )) detector  is used for the measurement.</a:t>
            </a:r>
          </a:p>
          <a:p>
            <a:pPr eaLnBrk="1" hangingPunct="1"/>
            <a:r>
              <a:rPr lang="en-US" sz="2800" smtClean="0">
                <a:effectLst>
                  <a:outerShdw blurRad="38100" dist="38100" dir="2700000" algn="tl">
                    <a:srgbClr val="C0C0C0"/>
                  </a:outerShdw>
                </a:effectLst>
              </a:rPr>
              <a:t>    The  detector has a resolution of  9.5%  at full Width at Half Maximum (FWHM) of Cs</a:t>
            </a:r>
            <a:r>
              <a:rPr lang="en-US" sz="2800" baseline="30000" smtClean="0">
                <a:effectLst>
                  <a:outerShdw blurRad="38100" dist="38100" dir="2700000" algn="tl">
                    <a:srgbClr val="C0C0C0"/>
                  </a:outerShdw>
                </a:effectLst>
              </a:rPr>
              <a:t>137</a:t>
            </a:r>
            <a:r>
              <a:rPr lang="en-US" sz="2800" smtClean="0">
                <a:effectLst>
                  <a:outerShdw blurRad="38100" dist="38100" dir="2700000" algn="tl">
                    <a:srgbClr val="C0C0C0"/>
                  </a:outerShdw>
                </a:effectLst>
              </a:rPr>
              <a:t>energy of 0.662 MeV. This was good enough to distinguish the </a:t>
            </a:r>
            <a:r>
              <a:rPr lang="en-US" sz="2800" smtClean="0">
                <a:effectLst>
                  <a:outerShdw blurRad="38100" dist="38100" dir="2700000" algn="tl">
                    <a:srgbClr val="C0C0C0"/>
                  </a:outerShdw>
                </a:effectLst>
                <a:latin typeface="Arial Unicode MS"/>
                <a:ea typeface="Arial Unicode MS"/>
                <a:cs typeface="Arial Unicode MS"/>
              </a:rPr>
              <a:t>ɣ-ray energies of interest in the present study.</a:t>
            </a:r>
            <a:endParaRPr lang="en-US" sz="2800" smtClean="0">
              <a:effectLst>
                <a:outerShdw blurRad="38100" dist="38100" dir="2700000" algn="tl">
                  <a:srgbClr val="C0C0C0"/>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0"/>
            <a:ext cx="8001000" cy="6096000"/>
          </a:xfrm>
        </p:spPr>
        <p:txBody>
          <a:bodyPr/>
          <a:lstStyle/>
          <a:p>
            <a:pPr eaLnBrk="1" hangingPunct="1"/>
            <a:r>
              <a:rPr lang="en-US" sz="3200" smtClean="0"/>
              <a:t/>
            </a:r>
            <a:br>
              <a:rPr lang="en-US" sz="3200" smtClean="0"/>
            </a:br>
            <a:r>
              <a:rPr lang="en-US" sz="3200" smtClean="0"/>
              <a:t/>
            </a:r>
            <a:br>
              <a:rPr lang="en-US" sz="3200" smtClean="0"/>
            </a:br>
            <a:r>
              <a:rPr lang="en-US" sz="3200" smtClean="0"/>
              <a:t/>
            </a:r>
            <a:br>
              <a:rPr lang="en-US" sz="3200" smtClean="0"/>
            </a:br>
            <a:r>
              <a:rPr lang="en-US" sz="3200" smtClean="0"/>
              <a:t>Sample analysis</a:t>
            </a:r>
            <a:br>
              <a:rPr lang="en-US" sz="3200" smtClean="0"/>
            </a:br>
            <a:r>
              <a:rPr lang="en-US" sz="3200" smtClean="0"/>
              <a:t>The samples were analyzed at Radiation Physics Laboratory using (1.5’’</a:t>
            </a:r>
            <a:r>
              <a:rPr lang="ar-SA" sz="3200" smtClean="0"/>
              <a:t>× </a:t>
            </a:r>
            <a:r>
              <a:rPr lang="en-US" sz="3200" smtClean="0"/>
              <a:t>2’’) sodium iodide detector.</a:t>
            </a:r>
            <a:br>
              <a:rPr lang="en-US" sz="3200" smtClean="0"/>
            </a:br>
            <a:r>
              <a:rPr lang="en-US" sz="3200" smtClean="0"/>
              <a:t/>
            </a:r>
            <a:br>
              <a:rPr lang="en-US" sz="3200" smtClean="0"/>
            </a:br>
            <a:r>
              <a:rPr lang="en-US" sz="3200" smtClean="0"/>
              <a:t> The samples were  placed symmetrically on the top of the detector and measured for a counting time of 20 h . A homemade Marinelli beaker was used in the measurements. </a:t>
            </a:r>
            <a:br>
              <a:rPr lang="en-US" sz="3200" smtClean="0"/>
            </a:br>
            <a:r>
              <a:rPr lang="en-US" sz="4000" smtClean="0"/>
              <a:t/>
            </a:r>
            <a:br>
              <a:rPr lang="en-US" sz="4000" smtClean="0"/>
            </a:br>
            <a:endParaRPr lang="en-US" sz="40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3" descr="123.JPG"/>
          <p:cNvPicPr>
            <a:picLocks noChangeAspect="1"/>
          </p:cNvPicPr>
          <p:nvPr/>
        </p:nvPicPr>
        <p:blipFill>
          <a:blip r:embed="rId3"/>
          <a:srcRect/>
          <a:stretch>
            <a:fillRect/>
          </a:stretch>
        </p:blipFill>
        <p:spPr bwMode="auto">
          <a:xfrm>
            <a:off x="457200" y="838200"/>
            <a:ext cx="8023225" cy="4953000"/>
          </a:xfrm>
          <a:prstGeom prst="rect">
            <a:avLst/>
          </a:prstGeom>
          <a:noFill/>
          <a:ln w="9525">
            <a:noFill/>
            <a:miter lim="800000"/>
            <a:headEnd/>
            <a:tailEnd/>
          </a:ln>
        </p:spPr>
      </p:pic>
      <p:sp>
        <p:nvSpPr>
          <p:cNvPr id="20482" name="Rectangle 2"/>
          <p:cNvSpPr>
            <a:spLocks noChangeArrowheads="1"/>
          </p:cNvSpPr>
          <p:nvPr/>
        </p:nvSpPr>
        <p:spPr bwMode="auto">
          <a:xfrm>
            <a:off x="228600" y="6172200"/>
            <a:ext cx="9144000" cy="366713"/>
          </a:xfrm>
          <a:prstGeom prst="rect">
            <a:avLst/>
          </a:prstGeom>
          <a:noFill/>
          <a:ln w="9525">
            <a:noFill/>
            <a:miter lim="800000"/>
            <a:headEnd/>
            <a:tailEnd/>
          </a:ln>
        </p:spPr>
        <p:txBody>
          <a:bodyPr>
            <a:spAutoFit/>
          </a:bodyPr>
          <a:lstStyle/>
          <a:p>
            <a:r>
              <a:rPr lang="en-US">
                <a:latin typeface="Calibri" pitchFamily="34" charset="0"/>
              </a:rPr>
              <a:t>The figure shows the home-made Marinelli Beaker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3" descr="1234.JPG"/>
          <p:cNvPicPr>
            <a:picLocks noChangeAspect="1"/>
          </p:cNvPicPr>
          <p:nvPr/>
        </p:nvPicPr>
        <p:blipFill>
          <a:blip r:embed="rId3"/>
          <a:srcRect/>
          <a:stretch>
            <a:fillRect/>
          </a:stretch>
        </p:blipFill>
        <p:spPr bwMode="auto">
          <a:xfrm>
            <a:off x="4953000" y="0"/>
            <a:ext cx="4191000" cy="6858000"/>
          </a:xfrm>
          <a:prstGeom prst="rect">
            <a:avLst/>
          </a:prstGeom>
          <a:noFill/>
          <a:ln w="9525">
            <a:noFill/>
            <a:miter lim="800000"/>
            <a:headEnd/>
            <a:tailEnd/>
          </a:ln>
        </p:spPr>
      </p:pic>
      <p:sp>
        <p:nvSpPr>
          <p:cNvPr id="22530" name="Rectangle 2"/>
          <p:cNvSpPr>
            <a:spLocks noChangeArrowheads="1"/>
          </p:cNvSpPr>
          <p:nvPr/>
        </p:nvSpPr>
        <p:spPr bwMode="auto">
          <a:xfrm>
            <a:off x="152400" y="1524000"/>
            <a:ext cx="4572000" cy="923925"/>
          </a:xfrm>
          <a:prstGeom prst="rect">
            <a:avLst/>
          </a:prstGeom>
          <a:noFill/>
          <a:ln w="9525">
            <a:noFill/>
            <a:miter lim="800000"/>
            <a:headEnd/>
            <a:tailEnd/>
          </a:ln>
        </p:spPr>
        <p:txBody>
          <a:bodyPr>
            <a:spAutoFit/>
          </a:bodyPr>
          <a:lstStyle/>
          <a:p>
            <a:r>
              <a:rPr lang="en-US">
                <a:latin typeface="Calibri" pitchFamily="34" charset="0"/>
              </a:rPr>
              <a:t>The figure shows NaI crystal coupled to a  photomultiplier tube  (PMT) with Marinelli Beaker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Sample Analysis</a:t>
            </a:r>
          </a:p>
        </p:txBody>
      </p:sp>
      <p:sp>
        <p:nvSpPr>
          <p:cNvPr id="24578" name="Content Placeholder 2"/>
          <p:cNvSpPr>
            <a:spLocks noGrp="1"/>
          </p:cNvSpPr>
          <p:nvPr>
            <p:ph idx="1"/>
          </p:nvPr>
        </p:nvSpPr>
        <p:spPr>
          <a:xfrm>
            <a:off x="457200" y="1600200"/>
            <a:ext cx="8686800" cy="4953000"/>
          </a:xfrm>
        </p:spPr>
        <p:txBody>
          <a:bodyPr/>
          <a:lstStyle/>
          <a:p>
            <a:pPr eaLnBrk="1" hangingPunct="1">
              <a:lnSpc>
                <a:spcPct val="90000"/>
              </a:lnSpc>
            </a:pPr>
            <a:r>
              <a:rPr lang="en-US" sz="2600" smtClean="0"/>
              <a:t>The net area under the corresponding peaks in the energy spectrum was computed by subtracting counts due to background from the total area of the peaks as shown in the fig 2. From the net area , the activity  concentrations of radio nuclides in the samples were obtained using the following eq. </a:t>
            </a:r>
          </a:p>
          <a:p>
            <a:pPr eaLnBrk="1" hangingPunct="1">
              <a:lnSpc>
                <a:spcPct val="90000"/>
              </a:lnSpc>
            </a:pPr>
            <a:r>
              <a:rPr lang="en-US" sz="2600" smtClean="0"/>
              <a:t>C=N/E </a:t>
            </a:r>
            <a:r>
              <a:rPr lang="ar-SA" sz="2600" smtClean="0"/>
              <a:t>×</a:t>
            </a:r>
            <a:r>
              <a:rPr lang="en-US" sz="2600" smtClean="0"/>
              <a:t>M </a:t>
            </a:r>
            <a:r>
              <a:rPr lang="ar-SA" sz="2600" smtClean="0"/>
              <a:t>×</a:t>
            </a:r>
            <a:r>
              <a:rPr lang="en-US" sz="2600" smtClean="0"/>
              <a:t> t  </a:t>
            </a:r>
            <a:r>
              <a:rPr lang="ar-SA" sz="2600" smtClean="0"/>
              <a:t>× </a:t>
            </a:r>
            <a:r>
              <a:rPr lang="en-US" altLang="ja-JP" sz="2600" smtClean="0">
                <a:cs typeface="ＭＳ Ｐゴシック"/>
              </a:rPr>
              <a:t>P</a:t>
            </a:r>
          </a:p>
          <a:p>
            <a:pPr eaLnBrk="1" hangingPunct="1">
              <a:lnSpc>
                <a:spcPct val="90000"/>
              </a:lnSpc>
            </a:pPr>
            <a:r>
              <a:rPr lang="en-US" sz="2600" smtClean="0"/>
              <a:t>Where C is the activity concentration of the radionuclide</a:t>
            </a:r>
          </a:p>
          <a:p>
            <a:pPr eaLnBrk="1" hangingPunct="1">
              <a:lnSpc>
                <a:spcPct val="90000"/>
              </a:lnSpc>
              <a:buFont typeface="Arial" charset="0"/>
              <a:buNone/>
            </a:pPr>
            <a:r>
              <a:rPr lang="en-US" sz="2600" smtClean="0"/>
              <a:t>             in the sample given in Bqkg</a:t>
            </a:r>
            <a:r>
              <a:rPr lang="en-US" sz="2600" baseline="30000" smtClean="0"/>
              <a:t>-1 </a:t>
            </a:r>
            <a:r>
              <a:rPr lang="en-US" sz="2600" smtClean="0"/>
              <a:t> , N= net peak area  of a peak at given energy, E= efficiency of the detector for ɣ-energy of Interest,  M=sample mass,  t= total counting time  and P= emission probability  of radionuclide of interest.</a:t>
            </a:r>
          </a:p>
          <a:p>
            <a:pPr eaLnBrk="1" hangingPunct="1">
              <a:lnSpc>
                <a:spcPct val="90000"/>
              </a:lnSpc>
              <a:buFont typeface="Arial" charset="0"/>
              <a:buNone/>
            </a:pPr>
            <a:r>
              <a:rPr lang="en-US" sz="2600" smtClean="0"/>
              <a:t>                              </a:t>
            </a:r>
          </a:p>
          <a:p>
            <a:pPr eaLnBrk="1" hangingPunct="1">
              <a:lnSpc>
                <a:spcPct val="90000"/>
              </a:lnSpc>
            </a:pPr>
            <a:endParaRPr lang="en-US" sz="2600" smtClean="0"/>
          </a:p>
          <a:p>
            <a:pPr eaLnBrk="1" hangingPunct="1">
              <a:lnSpc>
                <a:spcPct val="90000"/>
              </a:lnSpc>
              <a:buFont typeface="Arial" charset="0"/>
              <a:buNone/>
            </a:pPr>
            <a:endParaRPr lang="en-US" sz="26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527</Words>
  <Application>Microsoft Office PowerPoint</Application>
  <PresentationFormat>On-screen Show (4:3)</PresentationFormat>
  <Paragraphs>33</Paragraphs>
  <Slides>12</Slides>
  <Notes>2</Notes>
  <HiddenSlides>0</HiddenSlides>
  <MMClips>0</MMClips>
  <ScaleCrop>false</ScaleCrop>
  <HeadingPairs>
    <vt:vector size="6" baseType="variant">
      <vt:variant>
        <vt:lpstr>Fonts Used</vt:lpstr>
      </vt:variant>
      <vt:variant>
        <vt:i4>9</vt:i4>
      </vt:variant>
      <vt:variant>
        <vt:lpstr>Design Template</vt:lpstr>
      </vt:variant>
      <vt:variant>
        <vt:i4>1</vt:i4>
      </vt:variant>
      <vt:variant>
        <vt:lpstr>Slide Titles</vt:lpstr>
      </vt:variant>
      <vt:variant>
        <vt:i4>12</vt:i4>
      </vt:variant>
    </vt:vector>
  </HeadingPairs>
  <TitlesOfParts>
    <vt:vector size="22" baseType="lpstr">
      <vt:lpstr>Arial</vt:lpstr>
      <vt:lpstr>Calibri</vt:lpstr>
      <vt:lpstr>Andalus</vt:lpstr>
      <vt:lpstr>Times New Roman</vt:lpstr>
      <vt:lpstr>Cambria</vt:lpstr>
      <vt:lpstr>AngsanaUPC</vt:lpstr>
      <vt:lpstr>Gill Sans MT</vt:lpstr>
      <vt:lpstr>Arial Unicode MS</vt:lpstr>
      <vt:lpstr>ＭＳ Ｐゴシック</vt:lpstr>
      <vt:lpstr>Office Theme</vt:lpstr>
      <vt:lpstr> An-Najah National University Research Day in Theoretical and Applied Physics      "Measurement of Natural Radioactivity in Some Granite Samples : Prelimenary Results "   </vt:lpstr>
      <vt:lpstr>Presentation Outline:</vt:lpstr>
      <vt:lpstr>Introduction </vt:lpstr>
      <vt:lpstr>Granite is a popular building material.</vt:lpstr>
      <vt:lpstr>objectives</vt:lpstr>
      <vt:lpstr>   Sample analysis The samples were analyzed at Radiation Physics Laboratory using (1.5’’× 2’’) sodium iodide detector.   The samples were  placed symmetrically on the top of the detector and measured for a counting time of 20 h . A homemade Marinelli beaker was used in the measurements.   </vt:lpstr>
      <vt:lpstr>Slide 7</vt:lpstr>
      <vt:lpstr>Slide 8</vt:lpstr>
      <vt:lpstr>Sample Analysis</vt:lpstr>
      <vt:lpstr>Slide 10</vt:lpstr>
      <vt:lpstr>Results and discussion The average concentration of U238 are found to be 62.7 and 39.9 Bqkg-1  for brasilian and californian granite samples, respectively, and those corresponding to Th232 are respectively,150.8 and 242.8  Bqkg-1 . The reported average concentration U238 of granite for three samples from Brasil range from (9- 32 ) Bqkg-1 (Pavlidou et.al. 2006 ). Results from studied samples in this work are slightly higher.</vt:lpstr>
      <vt:lpstr>Measured Th232 concentrations are, respectively, 150.8 and 242.8 Bqkg-1 ,for Brasil and U.S.A granite samples.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An-Najah National University Research Day in Theoretical and Applied Physics      "Measurement of Natural Radioactivity in some samples of Granite : Prelimenary results "   </dc:title>
  <dc:creator> </dc:creator>
  <cp:lastModifiedBy>pc2072</cp:lastModifiedBy>
  <cp:revision>50</cp:revision>
  <dcterms:created xsi:type="dcterms:W3CDTF">2013-11-11T07:15:14Z</dcterms:created>
  <dcterms:modified xsi:type="dcterms:W3CDTF">2013-11-13T22:31:16Z</dcterms:modified>
</cp:coreProperties>
</file>